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rels" ContentType="application/vnd.openxmlformats-package.relationships+xml"/>
  <Default Extension="xlsx" ContentType="application/vnd.openxmlformats-officedocument.spreadsheetml.sheet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notesSlides/notesSlide2.xml" ContentType="application/vnd.openxmlformats-officedocument.presentationml.notesSlide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notesMasterIdLst>
    <p:notesMasterId r:id="rId33"/>
  </p:notesMasterIdLst>
  <p:sldIdLst>
    <p:sldId id="256" r:id="rId2"/>
    <p:sldId id="258" r:id="rId3"/>
    <p:sldId id="260" r:id="rId4"/>
    <p:sldId id="259" r:id="rId5"/>
    <p:sldId id="261" r:id="rId6"/>
    <p:sldId id="262" r:id="rId7"/>
    <p:sldId id="265" r:id="rId8"/>
    <p:sldId id="263" r:id="rId9"/>
    <p:sldId id="267" r:id="rId10"/>
    <p:sldId id="266" r:id="rId11"/>
    <p:sldId id="264" r:id="rId12"/>
    <p:sldId id="269" r:id="rId13"/>
    <p:sldId id="268" r:id="rId14"/>
    <p:sldId id="278" r:id="rId15"/>
    <p:sldId id="270" r:id="rId16"/>
    <p:sldId id="271" r:id="rId17"/>
    <p:sldId id="272" r:id="rId18"/>
    <p:sldId id="273" r:id="rId19"/>
    <p:sldId id="276" r:id="rId20"/>
    <p:sldId id="274" r:id="rId21"/>
    <p:sldId id="279" r:id="rId22"/>
    <p:sldId id="280" r:id="rId23"/>
    <p:sldId id="282" r:id="rId24"/>
    <p:sldId id="281" r:id="rId25"/>
    <p:sldId id="283" r:id="rId26"/>
    <p:sldId id="284" r:id="rId27"/>
    <p:sldId id="285" r:id="rId28"/>
    <p:sldId id="290" r:id="rId29"/>
    <p:sldId id="287" r:id="rId30"/>
    <p:sldId id="288" r:id="rId31"/>
    <p:sldId id="289" r:id="rId32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AAAB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Estilo medio 1 - Énfasis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72833802-FEF1-4C79-8D5D-14CF1EAF98D9}" styleName="Estilo claro 2 - Acento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3C2FFA5D-87B4-456A-9821-1D502468CF0F}" styleName="Estilo temático 1 - Énfasis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200" d="100"/>
          <a:sy n="200" d="100"/>
        </p:scale>
        <p:origin x="-2784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notesMaster" Target="notesMasters/notesMaster1.xml"/><Relationship Id="rId34" Type="http://schemas.openxmlformats.org/officeDocument/2006/relationships/printerSettings" Target="printerSettings/printerSettings1.bin"/><Relationship Id="rId35" Type="http://schemas.openxmlformats.org/officeDocument/2006/relationships/presProps" Target="presProps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theme" Target="theme/theme1.xml"/><Relationship Id="rId38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Excel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title>
      <c:tx>
        <c:rich>
          <a:bodyPr/>
          <a:lstStyle/>
          <a:p>
            <a:pPr>
              <a:defRPr/>
            </a:pPr>
            <a:r>
              <a:rPr lang="es-MX" sz="2800" dirty="0"/>
              <a:t>¿Qué medios prefiere para enterarse de las noticias?</a:t>
            </a:r>
          </a:p>
        </c:rich>
      </c:tx>
      <c:layout/>
      <c:overlay val="0"/>
    </c:title>
    <c:autoTitleDeleted val="0"/>
    <c:plotArea>
      <c:layout/>
      <c:pieChart>
        <c:varyColors val="1"/>
        <c:ser>
          <c:idx val="0"/>
          <c:order val="0"/>
          <c:tx>
            <c:strRef>
              <c:f>Hoja1!$B$1</c:f>
              <c:strCache>
                <c:ptCount val="1"/>
                <c:pt idx="0">
                  <c:v>Ventas</c:v>
                </c:pt>
              </c:strCache>
            </c:strRef>
          </c:tx>
          <c:cat>
            <c:strRef>
              <c:f>Hoja1!$A$2:$A$6</c:f>
              <c:strCache>
                <c:ptCount val="5"/>
                <c:pt idx="0">
                  <c:v>TV 39.4%</c:v>
                </c:pt>
                <c:pt idx="1">
                  <c:v>Radio 17.1%</c:v>
                </c:pt>
                <c:pt idx="2">
                  <c:v>Internet 38.1%</c:v>
                </c:pt>
                <c:pt idx="3">
                  <c:v>Periódico 3.9%</c:v>
                </c:pt>
                <c:pt idx="4">
                  <c:v>Ninguno 1.3%</c:v>
                </c:pt>
              </c:strCache>
            </c:strRef>
          </c:cat>
          <c:val>
            <c:numRef>
              <c:f>Hoja1!$B$2:$B$6</c:f>
              <c:numCache>
                <c:formatCode>General</c:formatCode>
                <c:ptCount val="5"/>
                <c:pt idx="0">
                  <c:v>60.0</c:v>
                </c:pt>
                <c:pt idx="1">
                  <c:v>26.0</c:v>
                </c:pt>
                <c:pt idx="2">
                  <c:v>58.0</c:v>
                </c:pt>
                <c:pt idx="3">
                  <c:v>6.0</c:v>
                </c:pt>
                <c:pt idx="4">
                  <c:v>2.0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s-E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¿Qué noticieros ve?</a:t>
            </a:r>
          </a:p>
        </c:rich>
      </c:tx>
      <c:layout/>
      <c:overlay val="0"/>
    </c:title>
    <c:autoTitleDeleted val="0"/>
    <c:plotArea>
      <c:layout>
        <c:manualLayout>
          <c:layoutTarget val="inner"/>
          <c:xMode val="edge"/>
          <c:yMode val="edge"/>
          <c:x val="0.0360807132540829"/>
          <c:y val="0.180939962212574"/>
          <c:w val="0.568360922860422"/>
          <c:h val="0.771197640295869"/>
        </c:manualLayout>
      </c:layout>
      <c:pieChart>
        <c:varyColors val="1"/>
        <c:ser>
          <c:idx val="0"/>
          <c:order val="0"/>
          <c:tx>
            <c:strRef>
              <c:f>Hoja1!$B$1</c:f>
              <c:strCache>
                <c:ptCount val="1"/>
                <c:pt idx="0">
                  <c:v>Ventas</c:v>
                </c:pt>
              </c:strCache>
            </c:strRef>
          </c:tx>
          <c:cat>
            <c:strRef>
              <c:f>Hoja1!$A$2:$A$10</c:f>
              <c:strCache>
                <c:ptCount val="9"/>
                <c:pt idx="0">
                  <c:v>Televisa - 32.8%</c:v>
                </c:pt>
                <c:pt idx="1">
                  <c:v>TV Azteca - 25%</c:v>
                </c:pt>
                <c:pt idx="2">
                  <c:v>CNN - 8.5%</c:v>
                </c:pt>
                <c:pt idx="3">
                  <c:v>canal 11 - .6%</c:v>
                </c:pt>
                <c:pt idx="4">
                  <c:v>MVS - 5.9%</c:v>
                </c:pt>
                <c:pt idx="5">
                  <c:v>Ninguno - 26.3%</c:v>
                </c:pt>
                <c:pt idx="6">
                  <c:v>Milenio - .6%</c:v>
                </c:pt>
                <c:pt idx="7">
                  <c:v>Jornada - .6%</c:v>
                </c:pt>
                <c:pt idx="8">
                  <c:v>Teleformula - .6%</c:v>
                </c:pt>
              </c:strCache>
            </c:strRef>
          </c:cat>
          <c:val>
            <c:numRef>
              <c:f>Hoja1!$B$2:$B$10</c:f>
              <c:numCache>
                <c:formatCode>General</c:formatCode>
                <c:ptCount val="9"/>
                <c:pt idx="0">
                  <c:v>50.0</c:v>
                </c:pt>
                <c:pt idx="1">
                  <c:v>36.0</c:v>
                </c:pt>
                <c:pt idx="2">
                  <c:v>13.0</c:v>
                </c:pt>
                <c:pt idx="3">
                  <c:v>1.0</c:v>
                </c:pt>
                <c:pt idx="4">
                  <c:v>9.0</c:v>
                </c:pt>
                <c:pt idx="5">
                  <c:v>40.0</c:v>
                </c:pt>
                <c:pt idx="6">
                  <c:v>1.0</c:v>
                </c:pt>
                <c:pt idx="7">
                  <c:v>1.0</c:v>
                </c:pt>
                <c:pt idx="8">
                  <c:v>1.0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s-ES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A4AD95-6860-479E-90E0-F25CF67B7453}" type="datetimeFigureOut">
              <a:rPr lang="es-MX" smtClean="0"/>
              <a:pPr/>
              <a:t>01/12/11</a:t>
            </a:fld>
            <a:endParaRPr lang="es-MX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039605-51F9-4EC1-BA24-9649B4A39E17}" type="slidenum">
              <a:rPr lang="es-MX" smtClean="0"/>
              <a:pPr/>
              <a:t>‹Nr.›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8547493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039605-51F9-4EC1-BA24-9649B4A39E17}" type="slidenum">
              <a:rPr lang="es-MX" smtClean="0"/>
              <a:pPr/>
              <a:t>6</a:t>
            </a:fld>
            <a:endParaRPr lang="es-MX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039605-51F9-4EC1-BA24-9649B4A39E17}" type="slidenum">
              <a:rPr lang="es-MX" smtClean="0"/>
              <a:pPr/>
              <a:t>15</a:t>
            </a:fld>
            <a:endParaRPr lang="es-MX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Rectángulo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9 Rectángulo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10 Rectángulo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7 Título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9" name="8 Subtítulo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28" name="27 Marcador de fecha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6B2F93E1-B6AE-4C06-AD81-505D9094D5C0}" type="datetimeFigureOut">
              <a:rPr lang="es-MX" smtClean="0"/>
              <a:pPr/>
              <a:t>01/12/11</a:t>
            </a:fld>
            <a:endParaRPr lang="es-MX"/>
          </a:p>
        </p:txBody>
      </p:sp>
      <p:sp>
        <p:nvSpPr>
          <p:cNvPr id="17" name="16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s-MX"/>
          </a:p>
        </p:txBody>
      </p:sp>
      <p:sp>
        <p:nvSpPr>
          <p:cNvPr id="29" name="28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24BA63A-A018-4E79-9C6E-122DEAB86471}" type="slidenum">
              <a:rPr lang="es-MX" smtClean="0"/>
              <a:pPr/>
              <a:t>‹Nr.›</a:t>
            </a:fld>
            <a:endParaRPr lang="es-MX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2F93E1-B6AE-4C06-AD81-505D9094D5C0}" type="datetimeFigureOut">
              <a:rPr lang="es-MX" smtClean="0"/>
              <a:pPr/>
              <a:t>01/12/11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4BA63A-A018-4E79-9C6E-122DEAB86471}" type="slidenum">
              <a:rPr lang="es-MX" smtClean="0"/>
              <a:pPr/>
              <a:t>‹Nr.›</a:t>
            </a:fld>
            <a:endParaRPr lang="es-MX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vertical y texto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6B2F93E1-B6AE-4C06-AD81-505D9094D5C0}" type="datetimeFigureOut">
              <a:rPr lang="es-MX" smtClean="0"/>
              <a:pPr/>
              <a:t>01/12/11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es-MX"/>
          </a:p>
        </p:txBody>
      </p:sp>
      <p:sp>
        <p:nvSpPr>
          <p:cNvPr id="7" name="6 Rectángulo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7 Rectángulo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8 Rectángulo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A24BA63A-A018-4E79-9C6E-122DEAB86471}" type="slidenum">
              <a:rPr lang="es-MX" smtClean="0"/>
              <a:pPr/>
              <a:t>‹Nr.›</a:t>
            </a:fld>
            <a:endParaRPr lang="es-MX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2F93E1-B6AE-4C06-AD81-505D9094D5C0}" type="datetimeFigureOut">
              <a:rPr lang="es-MX" smtClean="0"/>
              <a:pPr/>
              <a:t>01/12/11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A24BA63A-A018-4E79-9C6E-122DEAB86471}" type="slidenum">
              <a:rPr lang="es-MX" smtClean="0"/>
              <a:pPr/>
              <a:t>‹Nr.›</a:t>
            </a:fld>
            <a:endParaRPr lang="es-MX"/>
          </a:p>
        </p:txBody>
      </p:sp>
      <p:sp>
        <p:nvSpPr>
          <p:cNvPr id="8" name="7 Marcador de contenido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7" name="6 Rectángulo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7 Rectángulo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8 Rectángulo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2" name="1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2F93E1-B6AE-4C06-AD81-505D9094D5C0}" type="datetimeFigureOut">
              <a:rPr lang="es-MX" smtClean="0"/>
              <a:pPr/>
              <a:t>01/12/11</a:t>
            </a:fld>
            <a:endParaRPr lang="es-MX"/>
          </a:p>
        </p:txBody>
      </p:sp>
      <p:sp>
        <p:nvSpPr>
          <p:cNvPr id="13" name="12 Marcador de número de diapositiva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A24BA63A-A018-4E79-9C6E-122DEAB86471}" type="slidenum">
              <a:rPr lang="es-MX" smtClean="0"/>
              <a:pPr/>
              <a:t>‹Nr.›</a:t>
            </a:fld>
            <a:endParaRPr lang="es-MX"/>
          </a:p>
        </p:txBody>
      </p:sp>
      <p:sp>
        <p:nvSpPr>
          <p:cNvPr id="14" name="13 Marcador de pie de página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s-MX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9" name="8 Marcador de contenido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1" name="10 Marcador de contenido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8" name="7 Marcador de fecha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6B2F93E1-B6AE-4C06-AD81-505D9094D5C0}" type="datetimeFigureOut">
              <a:rPr lang="es-MX" smtClean="0"/>
              <a:pPr/>
              <a:t>01/12/11</a:t>
            </a:fld>
            <a:endParaRPr lang="es-MX"/>
          </a:p>
        </p:txBody>
      </p:sp>
      <p:sp>
        <p:nvSpPr>
          <p:cNvPr id="10" name="9 Marcador de número de diapositiva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A24BA63A-A018-4E79-9C6E-122DEAB86471}" type="slidenum">
              <a:rPr lang="es-MX" smtClean="0"/>
              <a:pPr/>
              <a:t>‹Nr.›</a:t>
            </a:fld>
            <a:endParaRPr lang="es-MX"/>
          </a:p>
        </p:txBody>
      </p:sp>
      <p:sp>
        <p:nvSpPr>
          <p:cNvPr id="12" name="11 Marcador de pie de página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s-MX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1" name="10 Marcador de contenido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3" name="12 Marcador de contenido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0" name="9 Marcador de fecha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6B2F93E1-B6AE-4C06-AD81-505D9094D5C0}" type="datetimeFigureOut">
              <a:rPr lang="es-MX" smtClean="0"/>
              <a:pPr/>
              <a:t>01/12/11</a:t>
            </a:fld>
            <a:endParaRPr lang="es-MX"/>
          </a:p>
        </p:txBody>
      </p:sp>
      <p:sp>
        <p:nvSpPr>
          <p:cNvPr id="12" name="11 Marcador de número de diapositiva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A24BA63A-A018-4E79-9C6E-122DEAB86471}" type="slidenum">
              <a:rPr lang="es-MX" smtClean="0"/>
              <a:pPr/>
              <a:t>‹Nr.›</a:t>
            </a:fld>
            <a:endParaRPr lang="es-MX"/>
          </a:p>
        </p:txBody>
      </p:sp>
      <p:sp>
        <p:nvSpPr>
          <p:cNvPr id="14" name="13 Marcador de pie de página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s-MX"/>
          </a:p>
        </p:txBody>
      </p:sp>
      <p:sp>
        <p:nvSpPr>
          <p:cNvPr id="16" name="15 Marcador de texto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15" name="14 Marcador de texto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2F93E1-B6AE-4C06-AD81-505D9094D5C0}" type="datetimeFigureOut">
              <a:rPr lang="es-MX" smtClean="0"/>
              <a:pPr/>
              <a:t>01/12/11</a:t>
            </a:fld>
            <a:endParaRPr lang="es-MX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A24BA63A-A018-4E79-9C6E-122DEAB86471}" type="slidenum">
              <a:rPr lang="es-MX" smtClean="0"/>
              <a:pPr/>
              <a:t>‹Nr.›</a:t>
            </a:fld>
            <a:endParaRPr lang="es-MX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2F93E1-B6AE-4C06-AD81-505D9094D5C0}" type="datetimeFigureOut">
              <a:rPr lang="es-MX" smtClean="0"/>
              <a:pPr/>
              <a:t>01/12/11</a:t>
            </a:fld>
            <a:endParaRPr lang="es-MX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24BA63A-A018-4E79-9C6E-122DEAB86471}" type="slidenum">
              <a:rPr lang="es-MX" smtClean="0"/>
              <a:pPr/>
              <a:t>‹Nr.›</a:t>
            </a:fld>
            <a:endParaRPr lang="es-MX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2F93E1-B6AE-4C06-AD81-505D9094D5C0}" type="datetimeFigureOut">
              <a:rPr lang="es-MX" smtClean="0"/>
              <a:pPr/>
              <a:t>01/12/11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A24BA63A-A018-4E79-9C6E-122DEAB86471}" type="slidenum">
              <a:rPr lang="es-MX" smtClean="0"/>
              <a:pPr/>
              <a:t>‹Nr.›</a:t>
            </a:fld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9" name="8 Marcador de contenido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8" name="7 Rectángulo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8 Rectángulo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9 Rectángulo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1" name="10 Rectángulo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11 Marcador de fecha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6B2F93E1-B6AE-4C06-AD81-505D9094D5C0}" type="datetimeFigureOut">
              <a:rPr lang="es-MX" smtClean="0"/>
              <a:pPr/>
              <a:t>01/12/11</a:t>
            </a:fld>
            <a:endParaRPr lang="es-MX"/>
          </a:p>
        </p:txBody>
      </p:sp>
      <p:sp>
        <p:nvSpPr>
          <p:cNvPr id="13" name="12 Marcador de número de diapositiva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A24BA63A-A018-4E79-9C6E-122DEAB86471}" type="slidenum">
              <a:rPr lang="es-MX" smtClean="0"/>
              <a:pPr/>
              <a:t>‹Nr.›</a:t>
            </a:fld>
            <a:endParaRPr lang="es-MX"/>
          </a:p>
        </p:txBody>
      </p:sp>
      <p:sp>
        <p:nvSpPr>
          <p:cNvPr id="14" name="13 Marcador de pie de página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21 Marcador de título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3" name="12 Marcador de texto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4" name="13 Marcador de fecha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6B2F93E1-B6AE-4C06-AD81-505D9094D5C0}" type="datetimeFigureOut">
              <a:rPr lang="es-MX" smtClean="0"/>
              <a:pPr/>
              <a:t>01/12/11</a:t>
            </a:fld>
            <a:endParaRPr lang="es-MX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s-MX"/>
          </a:p>
        </p:txBody>
      </p:sp>
      <p:sp>
        <p:nvSpPr>
          <p:cNvPr id="7" name="6 Rectángulo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7 Rectángulo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8 Rectángulo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22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A24BA63A-A018-4E79-9C6E-122DEAB86471}" type="slidenum">
              <a:rPr lang="es-MX" smtClean="0"/>
              <a:pPr/>
              <a:t>‹Nr.›</a:t>
            </a:fld>
            <a:endParaRPr lang="es-MX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image" Target="../media/image13.jpg"/><Relationship Id="rId3" Type="http://schemas.openxmlformats.org/officeDocument/2006/relationships/image" Target="../media/image14.jp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5.jp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6.jp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17.jp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18.jp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Relationship Id="rId3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Relationship Id="rId3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1357290" y="2857496"/>
            <a:ext cx="6838952" cy="1219200"/>
          </a:xfrm>
        </p:spPr>
        <p:txBody>
          <a:bodyPr>
            <a:noAutofit/>
          </a:bodyPr>
          <a:lstStyle/>
          <a:p>
            <a:pPr algn="ctr"/>
            <a:r>
              <a:rPr lang="es-MX" b="1" dirty="0" smtClean="0"/>
              <a:t>Captación de nivel de autonomía mediática dentro de la población estudiantil y docentes de la </a:t>
            </a:r>
            <a:r>
              <a:rPr lang="es-MX" b="1" dirty="0" err="1" smtClean="0"/>
              <a:t>ucem</a:t>
            </a:r>
            <a:endParaRPr lang="es-MX" b="1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2357422" y="6143644"/>
            <a:ext cx="6570722" cy="457200"/>
          </a:xfrm>
        </p:spPr>
        <p:txBody>
          <a:bodyPr>
            <a:noAutofit/>
          </a:bodyPr>
          <a:lstStyle/>
          <a:p>
            <a:pPr algn="ctr"/>
            <a:r>
              <a:rPr lang="es-MX" sz="2000" dirty="0" smtClean="0"/>
              <a:t>Opinión Pública</a:t>
            </a:r>
          </a:p>
          <a:p>
            <a:pPr algn="ctr"/>
            <a:r>
              <a:rPr lang="es-MX" sz="2000" dirty="0" smtClean="0"/>
              <a:t>Trabajo de Investigación final</a:t>
            </a:r>
            <a:endParaRPr lang="es-MX" sz="2000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57620" y="4512695"/>
            <a:ext cx="2071702" cy="1076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500034" y="2000240"/>
            <a:ext cx="8358246" cy="1219200"/>
          </a:xfrm>
        </p:spPr>
        <p:txBody>
          <a:bodyPr>
            <a:noAutofit/>
          </a:bodyPr>
          <a:lstStyle/>
          <a:p>
            <a:pPr algn="ctr"/>
            <a:r>
              <a:rPr lang="es-MX" sz="8800" b="1" dirty="0" smtClean="0"/>
              <a:t>Muestra representativa</a:t>
            </a:r>
            <a:endParaRPr lang="es-MX" sz="8800" b="1" dirty="0"/>
          </a:p>
        </p:txBody>
      </p:sp>
      <p:sp>
        <p:nvSpPr>
          <p:cNvPr id="4" name="3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4 Rectángulo"/>
          <p:cNvSpPr/>
          <p:nvPr/>
        </p:nvSpPr>
        <p:spPr>
          <a:xfrm>
            <a:off x="1571604" y="3143248"/>
            <a:ext cx="6072230" cy="142876"/>
          </a:xfrm>
          <a:prstGeom prst="rect">
            <a:avLst/>
          </a:prstGeom>
          <a:ln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b="1" dirty="0" smtClean="0"/>
              <a:t>MUESTRA REPRESENTATIVA</a:t>
            </a:r>
            <a:endParaRPr lang="es-MX" b="1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2500298" y="5500702"/>
            <a:ext cx="6072230" cy="571504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es-MX" sz="2400" dirty="0" smtClean="0"/>
              <a:t>    De todas las carreras de la UCEM, San Luis Potosí S.L.P</a:t>
            </a:r>
            <a:endParaRPr lang="es-MX" sz="2400" dirty="0"/>
          </a:p>
        </p:txBody>
      </p:sp>
      <p:sp>
        <p:nvSpPr>
          <p:cNvPr id="5" name="4 CuadroTexto"/>
          <p:cNvSpPr txBox="1"/>
          <p:nvPr/>
        </p:nvSpPr>
        <p:spPr>
          <a:xfrm>
            <a:off x="3032793" y="2285992"/>
            <a:ext cx="3182281" cy="707886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s-MX" sz="4000" dirty="0" smtClean="0"/>
              <a:t>152 individuos</a:t>
            </a:r>
            <a:endParaRPr lang="es-MX" sz="4000" dirty="0"/>
          </a:p>
        </p:txBody>
      </p:sp>
      <p:sp>
        <p:nvSpPr>
          <p:cNvPr id="6" name="5 CuadroTexto"/>
          <p:cNvSpPr txBox="1"/>
          <p:nvPr/>
        </p:nvSpPr>
        <p:spPr>
          <a:xfrm>
            <a:off x="5637735" y="3786190"/>
            <a:ext cx="3220545" cy="707886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s-MX" sz="4000" dirty="0" smtClean="0"/>
              <a:t>Coordinadores </a:t>
            </a:r>
            <a:endParaRPr lang="es-MX" sz="4000" dirty="0"/>
          </a:p>
        </p:txBody>
      </p:sp>
      <p:sp>
        <p:nvSpPr>
          <p:cNvPr id="7" name="6 CuadroTexto"/>
          <p:cNvSpPr txBox="1"/>
          <p:nvPr/>
        </p:nvSpPr>
        <p:spPr>
          <a:xfrm>
            <a:off x="3076007" y="3786190"/>
            <a:ext cx="1996059" cy="707886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s-MX" sz="4000" dirty="0" smtClean="0"/>
              <a:t>Docentes</a:t>
            </a:r>
            <a:endParaRPr lang="es-MX" sz="4000" dirty="0"/>
          </a:p>
        </p:txBody>
      </p:sp>
      <p:sp>
        <p:nvSpPr>
          <p:cNvPr id="8" name="7 CuadroTexto"/>
          <p:cNvSpPr txBox="1"/>
          <p:nvPr/>
        </p:nvSpPr>
        <p:spPr>
          <a:xfrm>
            <a:off x="320381" y="3786190"/>
            <a:ext cx="1965603" cy="707886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s-MX" sz="4000" dirty="0" smtClean="0"/>
              <a:t>Alumnos </a:t>
            </a:r>
            <a:endParaRPr lang="es-MX" sz="4000" dirty="0"/>
          </a:p>
        </p:txBody>
      </p:sp>
      <p:cxnSp>
        <p:nvCxnSpPr>
          <p:cNvPr id="10" name="9 Conector recto de flecha"/>
          <p:cNvCxnSpPr>
            <a:stCxn id="5" idx="2"/>
          </p:cNvCxnSpPr>
          <p:nvPr/>
        </p:nvCxnSpPr>
        <p:spPr>
          <a:xfrm rot="5400000">
            <a:off x="3110737" y="2201555"/>
            <a:ext cx="720874" cy="230552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10 Conector recto de flecha"/>
          <p:cNvCxnSpPr>
            <a:stCxn id="5" idx="2"/>
          </p:cNvCxnSpPr>
          <p:nvPr/>
        </p:nvCxnSpPr>
        <p:spPr>
          <a:xfrm rot="16200000" flipH="1">
            <a:off x="5110999" y="2506812"/>
            <a:ext cx="649438" cy="162356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17 Conector recto de flecha"/>
          <p:cNvCxnSpPr>
            <a:stCxn id="5" idx="2"/>
          </p:cNvCxnSpPr>
          <p:nvPr/>
        </p:nvCxnSpPr>
        <p:spPr>
          <a:xfrm rot="5400000">
            <a:off x="4253745" y="3344563"/>
            <a:ext cx="720874" cy="1950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5214950"/>
            <a:ext cx="2071702" cy="1076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500034" y="2000240"/>
            <a:ext cx="8358246" cy="1219200"/>
          </a:xfrm>
        </p:spPr>
        <p:txBody>
          <a:bodyPr>
            <a:noAutofit/>
          </a:bodyPr>
          <a:lstStyle/>
          <a:p>
            <a:pPr algn="ctr"/>
            <a:r>
              <a:rPr lang="es-MX" sz="8800" b="1" dirty="0" smtClean="0"/>
              <a:t>RESULTADOS</a:t>
            </a:r>
            <a:endParaRPr lang="es-MX" sz="8800" b="1" dirty="0"/>
          </a:p>
        </p:txBody>
      </p:sp>
      <p:sp>
        <p:nvSpPr>
          <p:cNvPr id="4" name="3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4 Rectángulo"/>
          <p:cNvSpPr/>
          <p:nvPr/>
        </p:nvSpPr>
        <p:spPr>
          <a:xfrm>
            <a:off x="1571604" y="3143248"/>
            <a:ext cx="6072230" cy="142876"/>
          </a:xfrm>
          <a:prstGeom prst="rect">
            <a:avLst/>
          </a:prstGeom>
          <a:ln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b="1" dirty="0" smtClean="0"/>
              <a:t>1. MEDIO PREDILECTO</a:t>
            </a:r>
            <a:endParaRPr lang="es-MX" b="1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612648" y="1862158"/>
            <a:ext cx="8153400" cy="4495800"/>
          </a:xfrm>
        </p:spPr>
        <p:txBody>
          <a:bodyPr/>
          <a:lstStyle/>
          <a:p>
            <a:r>
              <a:rPr lang="es-MX" dirty="0" smtClean="0"/>
              <a:t>Los individuos prefieren en su mayoría enterarse de las noticias por medio de la </a:t>
            </a:r>
            <a:r>
              <a:rPr lang="es-MX" sz="3600" dirty="0" smtClean="0">
                <a:solidFill>
                  <a:schemeClr val="accent2">
                    <a:lumMod val="75000"/>
                  </a:schemeClr>
                </a:solidFill>
              </a:rPr>
              <a:t>televisión </a:t>
            </a:r>
            <a:endParaRPr lang="es-MX" dirty="0" smtClean="0">
              <a:solidFill>
                <a:schemeClr val="accent2">
                  <a:lumMod val="75000"/>
                </a:schemeClr>
              </a:solidFill>
            </a:endParaRPr>
          </a:p>
          <a:p>
            <a:endParaRPr lang="es-MX" dirty="0" smtClean="0"/>
          </a:p>
          <a:p>
            <a:pPr algn="ctr">
              <a:buNone/>
            </a:pPr>
            <a:r>
              <a:rPr lang="es-MX" sz="4400" b="1" dirty="0" smtClean="0"/>
              <a:t>39.4%</a:t>
            </a:r>
          </a:p>
          <a:p>
            <a:pPr algn="ctr">
              <a:buNone/>
            </a:pPr>
            <a:r>
              <a:rPr lang="es-MX" dirty="0" smtClean="0"/>
              <a:t>(primera opción a la que recurrirán)</a:t>
            </a:r>
            <a:endParaRPr lang="es-MX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Gráfico"/>
          <p:cNvGraphicFramePr/>
          <p:nvPr/>
        </p:nvGraphicFramePr>
        <p:xfrm>
          <a:off x="428596" y="928670"/>
          <a:ext cx="8208912" cy="54726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b="1" dirty="0" smtClean="0"/>
              <a:t>2. FRAMING Y PRIMING</a:t>
            </a:r>
            <a:endParaRPr lang="es-MX" b="1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612648" y="2005034"/>
            <a:ext cx="8153400" cy="4495800"/>
          </a:xfrm>
        </p:spPr>
        <p:txBody>
          <a:bodyPr/>
          <a:lstStyle/>
          <a:p>
            <a:r>
              <a:rPr lang="es-MX" dirty="0" smtClean="0"/>
              <a:t>En los medios televisivos más importantes</a:t>
            </a:r>
          </a:p>
          <a:p>
            <a:r>
              <a:rPr lang="es-MX" dirty="0" smtClean="0"/>
              <a:t>Descubrir la forma en que las notas referentes a los futuros candidatos se estaban dando</a:t>
            </a:r>
            <a:endParaRPr lang="es-MX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FRAMING                  PRIMING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285720" y="1785926"/>
            <a:ext cx="3286148" cy="5072098"/>
          </a:xfrm>
        </p:spPr>
        <p:txBody>
          <a:bodyPr>
            <a:normAutofit fontScale="77500" lnSpcReduction="20000"/>
          </a:bodyPr>
          <a:lstStyle/>
          <a:p>
            <a:pPr algn="ctr">
              <a:buNone/>
            </a:pPr>
            <a:r>
              <a:rPr lang="es-MX" sz="3000" dirty="0" smtClean="0"/>
              <a:t>“Modo en que los medios de comunicación determinan el marco de pensamiento y de discusión pública sobre los acontecimientos, aquí los medios pueden subrayar o esconder aspectos de este objeto”</a:t>
            </a:r>
          </a:p>
          <a:p>
            <a:pPr algn="ctr">
              <a:buNone/>
            </a:pPr>
            <a:endParaRPr lang="es-MX" sz="3000" dirty="0" smtClean="0"/>
          </a:p>
          <a:p>
            <a:pPr algn="ctr">
              <a:buNone/>
            </a:pPr>
            <a:r>
              <a:rPr lang="es-MX" sz="1800" dirty="0" smtClean="0"/>
              <a:t> (</a:t>
            </a:r>
            <a:r>
              <a:rPr lang="es-MX" sz="1800" dirty="0" err="1" smtClean="0"/>
              <a:t>Aira</a:t>
            </a:r>
            <a:r>
              <a:rPr lang="es-MX" sz="1800" dirty="0" smtClean="0"/>
              <a:t> </a:t>
            </a:r>
            <a:r>
              <a:rPr lang="es-MX" sz="1800" dirty="0" err="1" smtClean="0"/>
              <a:t>Foix</a:t>
            </a:r>
            <a:r>
              <a:rPr lang="es-MX" sz="1800" dirty="0" smtClean="0"/>
              <a:t>, T., Curto Gordo, V., and </a:t>
            </a:r>
            <a:r>
              <a:rPr lang="es-MX" sz="1800" dirty="0" err="1" smtClean="0"/>
              <a:t>Rom</a:t>
            </a:r>
            <a:r>
              <a:rPr lang="es-MX" sz="1800" dirty="0" smtClean="0"/>
              <a:t> Rodríguez, J.)</a:t>
            </a:r>
            <a:r>
              <a:rPr lang="es-MX" dirty="0" smtClean="0"/>
              <a:t/>
            </a:r>
            <a:br>
              <a:rPr lang="es-MX" dirty="0" smtClean="0"/>
            </a:br>
            <a:endParaRPr lang="es-MX" dirty="0"/>
          </a:p>
        </p:txBody>
      </p:sp>
      <p:sp>
        <p:nvSpPr>
          <p:cNvPr id="4" name="2 Marcador de contenido"/>
          <p:cNvSpPr txBox="1">
            <a:spLocks/>
          </p:cNvSpPr>
          <p:nvPr/>
        </p:nvSpPr>
        <p:spPr>
          <a:xfrm>
            <a:off x="5072066" y="1790720"/>
            <a:ext cx="3693982" cy="4495800"/>
          </a:xfrm>
          <a:prstGeom prst="rect">
            <a:avLst/>
          </a:prstGeom>
        </p:spPr>
        <p:txBody>
          <a:bodyPr vert="horz">
            <a:normAutofit fontScale="92500"/>
          </a:bodyPr>
          <a:lstStyle/>
          <a:p>
            <a:pPr marL="320040" marR="0" lvl="0" indent="-320040" algn="ctr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buFont typeface="Wingdings"/>
              <a:buNone/>
              <a:tabLst/>
              <a:defRPr/>
            </a:pPr>
            <a:r>
              <a:rPr kumimoji="0" lang="es-MX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“Posible efecto que los medios provocan en la audiencia para generar normas o parámetros a partir de los cuales los ciudadanos evalúan cuestiones sociales y políticas”</a:t>
            </a:r>
          </a:p>
          <a:p>
            <a:pPr marL="320040" marR="0" lvl="0" indent="-320040" algn="ctr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buFont typeface="Wingdings"/>
              <a:buNone/>
              <a:tabLst/>
              <a:defRPr/>
            </a:pPr>
            <a:endParaRPr lang="es-MX" sz="2800" dirty="0"/>
          </a:p>
          <a:p>
            <a:pPr marL="320040" marR="0" lvl="0" indent="-320040" algn="ctr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buFont typeface="Wingdings"/>
              <a:buNone/>
              <a:tabLst/>
              <a:defRPr/>
            </a:pPr>
            <a:r>
              <a:rPr kumimoji="0" lang="es-MX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 </a:t>
            </a:r>
            <a:r>
              <a:rPr kumimoji="0" lang="es-MX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D´Adamo</a:t>
            </a:r>
            <a:r>
              <a:rPr kumimoji="0" lang="es-MX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O., García </a:t>
            </a:r>
            <a:r>
              <a:rPr kumimoji="0" lang="es-MX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beaudoux</a:t>
            </a:r>
            <a:r>
              <a:rPr kumimoji="0" lang="es-MX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V., y </a:t>
            </a:r>
            <a:r>
              <a:rPr kumimoji="0" lang="es-MX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Freidenberg</a:t>
            </a:r>
            <a:r>
              <a:rPr kumimoji="0" lang="es-MX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F. 2007)</a:t>
            </a:r>
            <a:endParaRPr kumimoji="0" lang="es-MX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4 Rectángulo"/>
          <p:cNvSpPr/>
          <p:nvPr/>
        </p:nvSpPr>
        <p:spPr>
          <a:xfrm>
            <a:off x="4429124" y="1714488"/>
            <a:ext cx="142876" cy="485778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b="1" dirty="0" smtClean="0"/>
              <a:t>	2. FRIMING Y PRIMING</a:t>
            </a:r>
            <a:endParaRPr lang="es-MX" b="1" dirty="0"/>
          </a:p>
        </p:txBody>
      </p:sp>
      <p:sp>
        <p:nvSpPr>
          <p:cNvPr id="4" name="3 Marcador de contenido"/>
          <p:cNvSpPr>
            <a:spLocks noGrp="1"/>
          </p:cNvSpPr>
          <p:nvPr>
            <p:ph sz="quarter" idx="1"/>
          </p:nvPr>
        </p:nvSpPr>
        <p:spPr>
          <a:xfrm>
            <a:off x="1571604" y="1857364"/>
            <a:ext cx="5959616" cy="542916"/>
          </a:xfr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>
            <a:normAutofit fontScale="92500"/>
          </a:bodyPr>
          <a:lstStyle/>
          <a:p>
            <a:pPr algn="ctr">
              <a:buNone/>
            </a:pPr>
            <a:r>
              <a:rPr lang="es-MX" dirty="0" smtClean="0"/>
              <a:t>Existen diferencias claras entre los medios</a:t>
            </a: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71470" y="3143248"/>
            <a:ext cx="3915861" cy="2857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5 CuadroTexto"/>
          <p:cNvSpPr txBox="1"/>
          <p:nvPr/>
        </p:nvSpPr>
        <p:spPr>
          <a:xfrm>
            <a:off x="3571868" y="3143248"/>
            <a:ext cx="5143536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400" dirty="0" smtClean="0"/>
              <a:t>Se refiere constantemente de manera positiva sobre  Enrique Peña-Nieto y deja de lado cualquier información referente a Andrés Manuel López Obrador.</a:t>
            </a:r>
          </a:p>
          <a:p>
            <a:pPr algn="ctr"/>
            <a:endParaRPr lang="es-MX" sz="2400" dirty="0"/>
          </a:p>
          <a:p>
            <a:pPr algn="ctr"/>
            <a:r>
              <a:rPr lang="es-MX" sz="2400" dirty="0" smtClean="0"/>
              <a:t>Acciones que desencadenan en ciertas acciones u opiniones de los votantes.</a:t>
            </a:r>
            <a:br>
              <a:rPr lang="es-MX" sz="2400" dirty="0" smtClean="0"/>
            </a:br>
            <a:endParaRPr lang="es-MX" sz="24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b="1" dirty="0" smtClean="0"/>
              <a:t>2. FRAMING Y PRIMING</a:t>
            </a:r>
            <a:endParaRPr lang="es-MX" b="1" dirty="0"/>
          </a:p>
        </p:txBody>
      </p:sp>
      <p:graphicFrame>
        <p:nvGraphicFramePr>
          <p:cNvPr id="4" name="3 Tabla"/>
          <p:cNvGraphicFramePr>
            <a:graphicFrameLocks noGrp="1"/>
          </p:cNvGraphicFramePr>
          <p:nvPr/>
        </p:nvGraphicFramePr>
        <p:xfrm>
          <a:off x="714348" y="2214554"/>
          <a:ext cx="7858180" cy="3747962"/>
        </p:xfrm>
        <a:graphic>
          <a:graphicData uri="http://schemas.openxmlformats.org/drawingml/2006/table">
            <a:tbl>
              <a:tblPr firstRow="1" bandRow="1">
                <a:tableStyleId>{3C2FFA5D-87B4-456A-9821-1D502468CF0F}</a:tableStyleId>
              </a:tblPr>
              <a:tblGrid>
                <a:gridCol w="3929090"/>
                <a:gridCol w="3929090"/>
              </a:tblGrid>
              <a:tr h="561149">
                <a:tc gridSpan="2">
                  <a:txBody>
                    <a:bodyPr/>
                    <a:lstStyle/>
                    <a:p>
                      <a:pPr algn="ctr"/>
                      <a:r>
                        <a:rPr lang="es-MX" sz="3200" dirty="0" smtClean="0"/>
                        <a:t>NOTICIEROS</a:t>
                      </a:r>
                      <a:r>
                        <a:rPr lang="es-MX" sz="3200" baseline="0" dirty="0" smtClean="0"/>
                        <a:t> MÁS VISTOS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 sz="2800" dirty="0"/>
                    </a:p>
                  </a:txBody>
                  <a:tcPr/>
                </a:tc>
              </a:tr>
              <a:tr h="561149">
                <a:tc>
                  <a:txBody>
                    <a:bodyPr/>
                    <a:lstStyle/>
                    <a:p>
                      <a:pPr algn="ctr"/>
                      <a:r>
                        <a:rPr lang="es-MX" sz="2800" dirty="0" smtClean="0"/>
                        <a:t>32.8% </a:t>
                      </a:r>
                      <a:endParaRPr lang="es-MX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800" dirty="0" smtClean="0"/>
                        <a:t>Noticiero de Televisa </a:t>
                      </a:r>
                      <a:endParaRPr lang="es-MX" sz="2800" dirty="0"/>
                    </a:p>
                  </a:txBody>
                  <a:tcPr/>
                </a:tc>
              </a:tr>
              <a:tr h="561149">
                <a:tc>
                  <a:txBody>
                    <a:bodyPr/>
                    <a:lstStyle/>
                    <a:p>
                      <a:pPr algn="ctr"/>
                      <a:r>
                        <a:rPr lang="es-MX" sz="2800" dirty="0" smtClean="0"/>
                        <a:t>25%</a:t>
                      </a:r>
                      <a:endParaRPr lang="es-MX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800" dirty="0" smtClean="0"/>
                        <a:t>Noticiero TV Azteca</a:t>
                      </a:r>
                      <a:endParaRPr lang="es-MX" sz="2800" dirty="0"/>
                    </a:p>
                  </a:txBody>
                  <a:tcPr/>
                </a:tc>
              </a:tr>
              <a:tr h="561149">
                <a:tc>
                  <a:txBody>
                    <a:bodyPr/>
                    <a:lstStyle/>
                    <a:p>
                      <a:pPr algn="ctr"/>
                      <a:r>
                        <a:rPr lang="es-MX" sz="2800" dirty="0" smtClean="0"/>
                        <a:t>8.5%</a:t>
                      </a:r>
                      <a:endParaRPr lang="es-MX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800" dirty="0" smtClean="0"/>
                        <a:t>Noticiero CNN</a:t>
                      </a:r>
                      <a:endParaRPr lang="es-MX" sz="2800" dirty="0"/>
                    </a:p>
                  </a:txBody>
                  <a:tcPr/>
                </a:tc>
              </a:tr>
              <a:tr h="1485395">
                <a:tc>
                  <a:txBody>
                    <a:bodyPr/>
                    <a:lstStyle/>
                    <a:p>
                      <a:pPr algn="ctr"/>
                      <a:r>
                        <a:rPr lang="es-MX" sz="2800" dirty="0" smtClean="0"/>
                        <a:t>5.9%</a:t>
                      </a:r>
                      <a:endParaRPr lang="es-MX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800" dirty="0" smtClean="0"/>
                        <a:t>Noticieros MVS, Canal 11, Milenio, Jornada, y </a:t>
                      </a:r>
                      <a:r>
                        <a:rPr lang="es-MX" sz="2800" dirty="0" err="1" smtClean="0"/>
                        <a:t>Teleformula</a:t>
                      </a:r>
                      <a:endParaRPr lang="es-MX" sz="28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Gráfico"/>
          <p:cNvGraphicFramePr/>
          <p:nvPr/>
        </p:nvGraphicFramePr>
        <p:xfrm>
          <a:off x="642910" y="571480"/>
          <a:ext cx="8072494" cy="58579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500034" y="2000240"/>
            <a:ext cx="8053398" cy="1219200"/>
          </a:xfrm>
        </p:spPr>
        <p:txBody>
          <a:bodyPr>
            <a:noAutofit/>
          </a:bodyPr>
          <a:lstStyle/>
          <a:p>
            <a:pPr algn="ctr"/>
            <a:r>
              <a:rPr lang="es-MX" sz="8800" b="1" dirty="0" smtClean="0"/>
              <a:t>INTRODUCCIÓN</a:t>
            </a:r>
            <a:endParaRPr lang="es-MX" sz="8800" b="1" dirty="0"/>
          </a:p>
        </p:txBody>
      </p:sp>
      <p:sp>
        <p:nvSpPr>
          <p:cNvPr id="4" name="3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4 Rectángulo"/>
          <p:cNvSpPr/>
          <p:nvPr/>
        </p:nvSpPr>
        <p:spPr>
          <a:xfrm>
            <a:off x="1071538" y="3286124"/>
            <a:ext cx="7215238" cy="142876"/>
          </a:xfrm>
          <a:prstGeom prst="rect">
            <a:avLst/>
          </a:prstGeom>
          <a:ln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b="1" dirty="0" smtClean="0"/>
              <a:t>3. AUTONOMÍA MEDIÁTICA</a:t>
            </a:r>
            <a:endParaRPr lang="es-MX" b="1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285720" y="1600200"/>
            <a:ext cx="8480328" cy="4495800"/>
          </a:xfrm>
        </p:spPr>
        <p:txBody>
          <a:bodyPr/>
          <a:lstStyle/>
          <a:p>
            <a:pPr algn="ctr">
              <a:buNone/>
            </a:pPr>
            <a:r>
              <a:rPr lang="es-MX" dirty="0" smtClean="0"/>
              <a:t>Forma de recurrir a la participación: </a:t>
            </a:r>
          </a:p>
          <a:p>
            <a:pPr algn="ctr">
              <a:buNone/>
            </a:pPr>
            <a:r>
              <a:rPr lang="es-MX" b="1" dirty="0" smtClean="0"/>
              <a:t>INTERNET Y REDES SOCIALES</a:t>
            </a:r>
          </a:p>
        </p:txBody>
      </p:sp>
      <p:sp>
        <p:nvSpPr>
          <p:cNvPr id="4" name="3 CuadroTexto"/>
          <p:cNvSpPr txBox="1"/>
          <p:nvPr/>
        </p:nvSpPr>
        <p:spPr>
          <a:xfrm>
            <a:off x="1928794" y="2857496"/>
            <a:ext cx="5429288" cy="954107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s-MX" sz="2800" dirty="0" smtClean="0"/>
              <a:t>79% participa en una red social (120 individuos)</a:t>
            </a:r>
          </a:p>
        </p:txBody>
      </p:sp>
      <p:sp>
        <p:nvSpPr>
          <p:cNvPr id="5" name="4 CuadroTexto"/>
          <p:cNvSpPr txBox="1"/>
          <p:nvPr/>
        </p:nvSpPr>
        <p:spPr>
          <a:xfrm>
            <a:off x="285720" y="4071942"/>
            <a:ext cx="4214810" cy="830997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s-MX" sz="2400" dirty="0" smtClean="0"/>
              <a:t>solo un 15.7% sigue a un político en una red social (24 individuos)</a:t>
            </a:r>
          </a:p>
        </p:txBody>
      </p:sp>
      <p:sp>
        <p:nvSpPr>
          <p:cNvPr id="6" name="5 CuadroTexto"/>
          <p:cNvSpPr txBox="1"/>
          <p:nvPr/>
        </p:nvSpPr>
        <p:spPr>
          <a:xfrm>
            <a:off x="2214546" y="5214950"/>
            <a:ext cx="4786346" cy="1200329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s-MX" sz="2400" dirty="0" smtClean="0"/>
              <a:t>un 25% participa en un foro de discusión referente a la política (7 individuos)</a:t>
            </a:r>
          </a:p>
        </p:txBody>
      </p:sp>
      <p:sp>
        <p:nvSpPr>
          <p:cNvPr id="7" name="6 CuadroTexto"/>
          <p:cNvSpPr txBox="1"/>
          <p:nvPr/>
        </p:nvSpPr>
        <p:spPr>
          <a:xfrm>
            <a:off x="5000628" y="4071942"/>
            <a:ext cx="3929090" cy="830997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s-MX" sz="2400" dirty="0" smtClean="0"/>
              <a:t>un18.4%  participa en un foro de discusión (28 individuos)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562004" y="1785926"/>
            <a:ext cx="8153400" cy="4495800"/>
          </a:xfrm>
        </p:spPr>
        <p:txBody>
          <a:bodyPr/>
          <a:lstStyle/>
          <a:p>
            <a:r>
              <a:rPr lang="es-MX" dirty="0" smtClean="0"/>
              <a:t>Solo una mínima parte busca la forma de expresar sus opiniones o encuentra la forma de hacerlo</a:t>
            </a:r>
          </a:p>
        </p:txBody>
      </p:sp>
      <p:sp>
        <p:nvSpPr>
          <p:cNvPr id="4" name="3 CuadroTexto"/>
          <p:cNvSpPr txBox="1"/>
          <p:nvPr/>
        </p:nvSpPr>
        <p:spPr>
          <a:xfrm>
            <a:off x="1928794" y="4000504"/>
            <a:ext cx="531805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MX" sz="4000" b="1" dirty="0" smtClean="0">
                <a:solidFill>
                  <a:schemeClr val="accent2">
                    <a:lumMod val="75000"/>
                  </a:schemeClr>
                </a:solidFill>
              </a:rPr>
              <a:t>AUTONOMÍA LIMITADA</a:t>
            </a:r>
            <a:endParaRPr lang="es-MX" sz="40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5" name="4 Flecha abajo"/>
          <p:cNvSpPr/>
          <p:nvPr/>
        </p:nvSpPr>
        <p:spPr>
          <a:xfrm>
            <a:off x="4143372" y="2857496"/>
            <a:ext cx="928694" cy="11430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7" name="1 Título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pPr algn="ctr"/>
            <a:r>
              <a:rPr lang="es-MX" b="1" dirty="0" smtClean="0"/>
              <a:t>3. AUTONOMÍA MEDIÁTICA</a:t>
            </a:r>
            <a:endParaRPr lang="es-MX" b="1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868" y="4714884"/>
            <a:ext cx="2286016" cy="19584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b="1" dirty="0" smtClean="0"/>
              <a:t>4. CONOCIMIENTO AUTÓNOMO</a:t>
            </a:r>
            <a:endParaRPr lang="es-MX" b="1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ctr">
              <a:buNone/>
            </a:pPr>
            <a:r>
              <a:rPr lang="es-MX" dirty="0" smtClean="0"/>
              <a:t>¿Conoce las propuestas de los posibles candidatos?</a:t>
            </a:r>
          </a:p>
          <a:p>
            <a:pPr algn="ctr">
              <a:buNone/>
            </a:pPr>
            <a:endParaRPr lang="es-MX" dirty="0" smtClean="0"/>
          </a:p>
          <a:p>
            <a:r>
              <a:rPr lang="es-MX" dirty="0" smtClean="0"/>
              <a:t>26.3% está al tanto</a:t>
            </a:r>
          </a:p>
          <a:p>
            <a:r>
              <a:rPr lang="es-MX" dirty="0" smtClean="0"/>
              <a:t>73.3% no sabe nada al respecto </a:t>
            </a:r>
          </a:p>
          <a:p>
            <a:r>
              <a:rPr lang="es-MX" dirty="0" smtClean="0"/>
              <a:t>1.3%  solo sabe algunas.</a:t>
            </a:r>
            <a:br>
              <a:rPr lang="es-MX" dirty="0" smtClean="0"/>
            </a:br>
            <a:endParaRPr lang="es-MX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FRAMING Y PRAMING EN CANDIDATURAS</a:t>
            </a:r>
            <a:endParaRPr lang="es-ES" dirty="0"/>
          </a:p>
        </p:txBody>
      </p:sp>
      <p:pic>
        <p:nvPicPr>
          <p:cNvPr id="5" name="Marcador de posición de imagen 4" descr="amlo-1237433.jpg"/>
          <p:cNvPicPr>
            <a:picLocks noGrp="1" noChangeAspect="1"/>
          </p:cNvPicPr>
          <p:nvPr>
            <p:ph type="pic"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7496" b="-7496"/>
          <a:stretch/>
        </p:blipFill>
        <p:spPr>
          <a:xfrm>
            <a:off x="1979613" y="260350"/>
            <a:ext cx="3529012" cy="212566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Imagen 5" descr="5-sep-enrique-pea_21764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6056" y="1988840"/>
            <a:ext cx="3779912" cy="241271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2" name="Rectángulo 1"/>
          <p:cNvSpPr/>
          <p:nvPr/>
        </p:nvSpPr>
        <p:spPr>
          <a:xfrm>
            <a:off x="1259632" y="5661248"/>
            <a:ext cx="820891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_tradnl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5. AUTONOMIA </a:t>
            </a:r>
            <a:r>
              <a:rPr lang="es-ES_tradnl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POL</a:t>
            </a:r>
            <a:r>
              <a:rPr lang="es-ES_tradnl" sz="5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</a:t>
            </a:r>
            <a:r>
              <a:rPr lang="es-ES_tradnl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TICA</a:t>
            </a:r>
            <a:endParaRPr lang="es-ES_tradnl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tx2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0002005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Candidatura PRD</a:t>
            </a:r>
            <a:endParaRPr lang="es-ES" dirty="0"/>
          </a:p>
        </p:txBody>
      </p:sp>
      <p:sp>
        <p:nvSpPr>
          <p:cNvPr id="3" name="Rectángulo 2"/>
          <p:cNvSpPr/>
          <p:nvPr/>
        </p:nvSpPr>
        <p:spPr>
          <a:xfrm>
            <a:off x="4932040" y="2780928"/>
            <a:ext cx="345638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dirty="0"/>
              <a:t>L</a:t>
            </a:r>
            <a:r>
              <a:rPr lang="es-MX" dirty="0" smtClean="0"/>
              <a:t>a </a:t>
            </a:r>
            <a:r>
              <a:rPr lang="es-MX" dirty="0"/>
              <a:t>manera en que se resuelve su candidatura fue una encuesta de 5 preguntas donde el peso recae en el número de personas que recuerdan a cierta figura en lugar de las propuestas de cada uno, otorgando así la victoria 3 a 2 a Andrés Manuel.</a:t>
            </a:r>
            <a:r>
              <a:rPr lang="es-ES_tradnl" dirty="0"/>
              <a:t> </a:t>
            </a:r>
            <a:endParaRPr lang="es-ES" dirty="0"/>
          </a:p>
        </p:txBody>
      </p:sp>
      <p:pic>
        <p:nvPicPr>
          <p:cNvPr id="4" name="Imagen 3" descr="amlo.jpg"/>
          <p:cNvPicPr>
            <a:picLocks noChangeAspect="1"/>
          </p:cNvPicPr>
          <p:nvPr/>
        </p:nvPicPr>
        <p:blipFill>
          <a:blip r:embed="rId2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1916832"/>
            <a:ext cx="3050515" cy="443711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259492104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Candidatura PRI</a:t>
            </a:r>
            <a:endParaRPr lang="es-ES" dirty="0"/>
          </a:p>
        </p:txBody>
      </p:sp>
      <p:sp>
        <p:nvSpPr>
          <p:cNvPr id="3" name="Rectángulo 2"/>
          <p:cNvSpPr/>
          <p:nvPr/>
        </p:nvSpPr>
        <p:spPr>
          <a:xfrm>
            <a:off x="4932040" y="2780928"/>
            <a:ext cx="3456384" cy="17543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s-MX" dirty="0"/>
              <a:t>Mientras que por parte del PRI, Manlio Fabio Beltrones simplemente retira su participación como precandidato a la presidencia, dando la exclusividad a Enrique Peña Nieto.</a:t>
            </a:r>
            <a:endParaRPr lang="es-ES_tradnl" dirty="0"/>
          </a:p>
        </p:txBody>
      </p:sp>
      <p:pic>
        <p:nvPicPr>
          <p:cNvPr id="5" name="Imagen 4" descr="enrique-pena-nieto-el-politico-mexicano-de-moda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2" y="1556792"/>
            <a:ext cx="3099245" cy="465313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11194776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Comparando con la encuesta…</a:t>
            </a:r>
            <a:endParaRPr lang="es-ES" dirty="0"/>
          </a:p>
        </p:txBody>
      </p:sp>
      <p:sp>
        <p:nvSpPr>
          <p:cNvPr id="3" name="Marcador de texto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r>
              <a:rPr lang="es-ES" dirty="0" smtClean="0"/>
              <a:t>Con más de la mitad del porcentaje total de encuestados Peña Nieto casi dobla en popularidad a cualquier otro precandidato.</a:t>
            </a:r>
            <a:endParaRPr lang="es-ES" dirty="0"/>
          </a:p>
        </p:txBody>
      </p:sp>
      <p:pic>
        <p:nvPicPr>
          <p:cNvPr id="5" name="Marcador de contenido 4" descr="hjh.jpg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3" b="123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63887764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texto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5" name="Marcador de contenido 4" descr="hvhvh.jpg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8983" b="-8983"/>
          <a:stretch>
            <a:fillRect/>
          </a:stretch>
        </p:blipFill>
        <p:spPr>
          <a:xfrm>
            <a:off x="2483768" y="1772816"/>
            <a:ext cx="5896744" cy="4071561"/>
          </a:xfrm>
        </p:spPr>
      </p:pic>
    </p:spTree>
    <p:extLst>
      <p:ext uri="{BB962C8B-B14F-4D97-AF65-F5344CB8AC3E}">
        <p14:creationId xmlns:p14="http://schemas.microsoft.com/office/powerpoint/2010/main" val="93697400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500034" y="2000240"/>
            <a:ext cx="8358246" cy="1219200"/>
          </a:xfrm>
        </p:spPr>
        <p:txBody>
          <a:bodyPr>
            <a:noAutofit/>
          </a:bodyPr>
          <a:lstStyle/>
          <a:p>
            <a:pPr algn="ctr"/>
            <a:r>
              <a:rPr lang="es-MX" sz="8800" b="1" dirty="0" smtClean="0"/>
              <a:t>CONCLUSIONES</a:t>
            </a:r>
            <a:endParaRPr lang="es-MX" sz="8800" b="1" dirty="0"/>
          </a:p>
        </p:txBody>
      </p:sp>
      <p:sp>
        <p:nvSpPr>
          <p:cNvPr id="4" name="3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4 Rectángulo"/>
          <p:cNvSpPr/>
          <p:nvPr/>
        </p:nvSpPr>
        <p:spPr>
          <a:xfrm>
            <a:off x="1571604" y="3143248"/>
            <a:ext cx="6072230" cy="142876"/>
          </a:xfrm>
          <a:prstGeom prst="rect">
            <a:avLst/>
          </a:prstGeom>
          <a:ln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06102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" b="1" dirty="0" smtClean="0"/>
              <a:t>CONCLUSIONES</a:t>
            </a:r>
            <a:endParaRPr lang="es-ES" b="1" dirty="0"/>
          </a:p>
        </p:txBody>
      </p:sp>
      <p:sp>
        <p:nvSpPr>
          <p:cNvPr id="3" name="Marcador de texto 2"/>
          <p:cNvSpPr>
            <a:spLocks noGrp="1"/>
          </p:cNvSpPr>
          <p:nvPr>
            <p:ph type="body" idx="2"/>
          </p:nvPr>
        </p:nvSpPr>
        <p:spPr/>
        <p:txBody>
          <a:bodyPr>
            <a:normAutofit/>
          </a:bodyPr>
          <a:lstStyle/>
          <a:p>
            <a:pPr algn="ctr"/>
            <a:r>
              <a:rPr lang="es-ES" sz="3200" dirty="0" smtClean="0"/>
              <a:t>1.-</a:t>
            </a:r>
          </a:p>
          <a:p>
            <a:pPr algn="ctr"/>
            <a:endParaRPr lang="es-ES" sz="3200" dirty="0"/>
          </a:p>
          <a:p>
            <a:pPr algn="ctr"/>
            <a:endParaRPr lang="es-ES" sz="3200" dirty="0" smtClean="0"/>
          </a:p>
          <a:p>
            <a:pPr algn="ctr"/>
            <a:endParaRPr lang="es-ES" sz="3200" dirty="0"/>
          </a:p>
          <a:p>
            <a:pPr algn="ctr"/>
            <a:r>
              <a:rPr lang="es-ES" sz="3200" dirty="0" smtClean="0"/>
              <a:t>2.-</a:t>
            </a:r>
            <a:endParaRPr lang="es-ES" sz="3200" dirty="0"/>
          </a:p>
        </p:txBody>
      </p:sp>
      <p:sp>
        <p:nvSpPr>
          <p:cNvPr id="4" name="Marcador de contenido 3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lvl="0"/>
            <a:r>
              <a:rPr lang="es-MX" sz="1600" dirty="0"/>
              <a:t>El uso exclusivo de los medios de comunicación masiva, sobre todo la televisión, mantendrá en la población una preferencia por el candidato con mayor presencia mediática</a:t>
            </a:r>
            <a:r>
              <a:rPr lang="es-MX" sz="1600" dirty="0" smtClean="0"/>
              <a:t>.</a:t>
            </a:r>
          </a:p>
          <a:p>
            <a:pPr lvl="0"/>
            <a:endParaRPr lang="es-MX" sz="1600" dirty="0"/>
          </a:p>
          <a:p>
            <a:pPr lvl="0"/>
            <a:endParaRPr lang="es-MX" sz="1600" dirty="0" smtClean="0"/>
          </a:p>
          <a:p>
            <a:pPr lvl="0"/>
            <a:endParaRPr lang="es-MX" sz="1600" dirty="0"/>
          </a:p>
          <a:p>
            <a:pPr lvl="0"/>
            <a:endParaRPr lang="es-ES_tradnl" sz="1600" dirty="0"/>
          </a:p>
          <a:p>
            <a:pPr lvl="0"/>
            <a:r>
              <a:rPr lang="es-MX" sz="1600" dirty="0"/>
              <a:t>Mientras que una mayor autonomía mediática, obtenida por el uso de medios alternativos y una participación en foros de discusión sobre política, tienden a mostrar una preferencia por otro candidato. Esto se debe a la apertura personal hacia distintos flujos de información que no pasan a través de los filtros a los que se somete la información normalmente.</a:t>
            </a:r>
            <a:endParaRPr lang="es-ES_tradnl" sz="1600" dirty="0"/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5083356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b="1" dirty="0" smtClean="0"/>
              <a:t>INTRODUCCIÓN</a:t>
            </a:r>
            <a:endParaRPr lang="es-MX" b="1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500174"/>
            <a:ext cx="9144000" cy="59293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4 CuadroTexto"/>
          <p:cNvSpPr txBox="1"/>
          <p:nvPr/>
        </p:nvSpPr>
        <p:spPr>
          <a:xfrm>
            <a:off x="642910" y="1928802"/>
            <a:ext cx="2536272" cy="707886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s-MX" sz="4000" dirty="0" smtClean="0"/>
              <a:t>Información</a:t>
            </a:r>
            <a:endParaRPr lang="es-MX" sz="4000" dirty="0"/>
          </a:p>
        </p:txBody>
      </p:sp>
      <p:sp>
        <p:nvSpPr>
          <p:cNvPr id="7" name="6 Flecha derecha"/>
          <p:cNvSpPr/>
          <p:nvPr/>
        </p:nvSpPr>
        <p:spPr>
          <a:xfrm>
            <a:off x="3786182" y="2000240"/>
            <a:ext cx="1285884" cy="642942"/>
          </a:xfrm>
          <a:prstGeom prst="rightArrow">
            <a:avLst/>
          </a:prstGeom>
          <a:ln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8" name="7 CuadroTexto"/>
          <p:cNvSpPr txBox="1"/>
          <p:nvPr/>
        </p:nvSpPr>
        <p:spPr>
          <a:xfrm>
            <a:off x="5357818" y="1714488"/>
            <a:ext cx="3025187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Tx/>
              <a:buChar char="-"/>
            </a:pPr>
            <a:r>
              <a:rPr lang="es-MX" sz="2000" dirty="0" smtClean="0"/>
              <a:t> Opiniones de las personas</a:t>
            </a:r>
          </a:p>
          <a:p>
            <a:r>
              <a:rPr lang="es-MX" sz="2000" dirty="0" smtClean="0"/>
              <a:t>- Manera de vivir</a:t>
            </a:r>
          </a:p>
          <a:p>
            <a:r>
              <a:rPr lang="es-MX" sz="2000" dirty="0" smtClean="0"/>
              <a:t>- Desenvolvimiento</a:t>
            </a:r>
          </a:p>
          <a:p>
            <a:r>
              <a:rPr lang="es-MX" sz="2000" dirty="0" smtClean="0"/>
              <a:t>- Reacciones</a:t>
            </a:r>
            <a:endParaRPr lang="es-MX" sz="20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" b="1" dirty="0" smtClean="0"/>
              <a:t>CONCLUSIONES</a:t>
            </a:r>
            <a:endParaRPr lang="es-ES" b="1" dirty="0"/>
          </a:p>
        </p:txBody>
      </p:sp>
      <p:sp>
        <p:nvSpPr>
          <p:cNvPr id="3" name="Marcador de texto 2"/>
          <p:cNvSpPr>
            <a:spLocks noGrp="1"/>
          </p:cNvSpPr>
          <p:nvPr>
            <p:ph type="body" idx="2"/>
          </p:nvPr>
        </p:nvSpPr>
        <p:spPr/>
        <p:txBody>
          <a:bodyPr>
            <a:normAutofit/>
          </a:bodyPr>
          <a:lstStyle/>
          <a:p>
            <a:pPr algn="ctr"/>
            <a:r>
              <a:rPr lang="es-ES" sz="3200" dirty="0"/>
              <a:t>3</a:t>
            </a:r>
            <a:r>
              <a:rPr lang="es-ES" sz="3200" dirty="0" smtClean="0"/>
              <a:t>.-</a:t>
            </a:r>
          </a:p>
          <a:p>
            <a:pPr algn="ctr"/>
            <a:endParaRPr lang="es-ES" sz="3200" dirty="0"/>
          </a:p>
          <a:p>
            <a:pPr algn="ctr"/>
            <a:endParaRPr lang="es-ES" sz="3200" dirty="0" smtClean="0"/>
          </a:p>
          <a:p>
            <a:pPr algn="ctr"/>
            <a:endParaRPr lang="es-ES" sz="3200" dirty="0"/>
          </a:p>
          <a:p>
            <a:pPr algn="ctr"/>
            <a:r>
              <a:rPr lang="es-ES" sz="3200" dirty="0"/>
              <a:t>4</a:t>
            </a:r>
            <a:r>
              <a:rPr lang="es-ES" sz="3200" dirty="0" smtClean="0"/>
              <a:t>.-</a:t>
            </a:r>
            <a:endParaRPr lang="es-ES" sz="3200" dirty="0"/>
          </a:p>
        </p:txBody>
      </p:sp>
      <p:sp>
        <p:nvSpPr>
          <p:cNvPr id="4" name="Marcador de contenido 3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lvl="0"/>
            <a:r>
              <a:rPr lang="es-MX" sz="1600" dirty="0"/>
              <a:t>Finalmente, se puede concluir que hay una influencia moderada de los medios masivos de comunicación en una parte considerable de los alumnos y docentes de la Universidad del Centro de México, aun así, mantienen en cierto grado la capacidad de tomar sus propias decisiones en cuanto a por cual candidato votarán y que medio consumirán.</a:t>
            </a:r>
            <a:endParaRPr lang="es-ES_tradnl" sz="1600" dirty="0"/>
          </a:p>
          <a:p>
            <a:pPr lvl="0"/>
            <a:endParaRPr lang="es-MX" sz="1600" dirty="0"/>
          </a:p>
          <a:p>
            <a:pPr lvl="0"/>
            <a:endParaRPr lang="es-MX" sz="1600" dirty="0" smtClean="0"/>
          </a:p>
          <a:p>
            <a:pPr marL="0" lvl="0" indent="0">
              <a:buNone/>
            </a:pPr>
            <a:endParaRPr lang="es-MX" sz="1600" dirty="0"/>
          </a:p>
          <a:p>
            <a:pPr lvl="0"/>
            <a:endParaRPr lang="es-ES_tradnl" sz="1600" dirty="0"/>
          </a:p>
          <a:p>
            <a:pPr lvl="0"/>
            <a:r>
              <a:rPr lang="es-MX" sz="1600" dirty="0"/>
              <a:t>A su vez, la influencia de instituciones que no sean los medios se puede percibir como ligera por los pocos que pertenecen a partidos políticos y asociaciones civiles; ya que logran distinguir la mayoría que en los medios hay diferentes agendas.</a:t>
            </a:r>
            <a:endParaRPr lang="es-ES_tradnl" sz="1600" dirty="0"/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08159540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259632" y="2492896"/>
            <a:ext cx="6477000" cy="1828800"/>
          </a:xfrm>
        </p:spPr>
        <p:txBody>
          <a:bodyPr>
            <a:normAutofit fontScale="90000"/>
          </a:bodyPr>
          <a:lstStyle/>
          <a:p>
            <a:pPr algn="ctr"/>
            <a:r>
              <a:rPr lang="es-ES" sz="5400" b="1" dirty="0" smtClean="0"/>
              <a:t>MUCHAS GRACIAS POR SU ATENCIÓN</a:t>
            </a:r>
            <a:br>
              <a:rPr lang="es-ES" sz="5400" b="1" dirty="0" smtClean="0"/>
            </a:br>
            <a:endParaRPr lang="es-ES" sz="5400" b="1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7244863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LOS MEDIOS…</a:t>
            </a:r>
            <a:endParaRPr lang="es-MX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399" y="2071678"/>
            <a:ext cx="4479163" cy="40719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4 CuadroTexto"/>
          <p:cNvSpPr txBox="1"/>
          <p:nvPr/>
        </p:nvSpPr>
        <p:spPr>
          <a:xfrm>
            <a:off x="4143372" y="2071678"/>
            <a:ext cx="478121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800" dirty="0" smtClean="0"/>
              <a:t>Determinan la manera de pensar u opinar</a:t>
            </a:r>
            <a:endParaRPr lang="es-MX" sz="2800" dirty="0"/>
          </a:p>
        </p:txBody>
      </p:sp>
      <p:sp>
        <p:nvSpPr>
          <p:cNvPr id="6" name="5 CuadroTexto"/>
          <p:cNvSpPr txBox="1"/>
          <p:nvPr/>
        </p:nvSpPr>
        <p:spPr>
          <a:xfrm>
            <a:off x="4929190" y="4292750"/>
            <a:ext cx="3432350" cy="707886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s-MX" sz="4000" dirty="0" smtClean="0"/>
              <a:t>Opinión pública</a:t>
            </a:r>
            <a:endParaRPr lang="es-MX" sz="4000" dirty="0"/>
          </a:p>
        </p:txBody>
      </p:sp>
      <p:sp>
        <p:nvSpPr>
          <p:cNvPr id="7" name="6 Flecha abajo"/>
          <p:cNvSpPr/>
          <p:nvPr/>
        </p:nvSpPr>
        <p:spPr>
          <a:xfrm>
            <a:off x="6286512" y="3071810"/>
            <a:ext cx="857256" cy="107157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8" name="7 CuadroTexto"/>
          <p:cNvSpPr txBox="1"/>
          <p:nvPr/>
        </p:nvSpPr>
        <p:spPr>
          <a:xfrm>
            <a:off x="4857752" y="5578634"/>
            <a:ext cx="371477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000" dirty="0" smtClean="0"/>
              <a:t>Desencadena ideas a un conjunto de individuos</a:t>
            </a:r>
            <a:endParaRPr lang="es-MX" sz="2000" dirty="0"/>
          </a:p>
        </p:txBody>
      </p:sp>
      <p:sp>
        <p:nvSpPr>
          <p:cNvPr id="12" name="11 Flecha abajo"/>
          <p:cNvSpPr/>
          <p:nvPr/>
        </p:nvSpPr>
        <p:spPr>
          <a:xfrm>
            <a:off x="6643702" y="5214950"/>
            <a:ext cx="285752" cy="35719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s-MX" sz="3200" dirty="0" smtClean="0"/>
              <a:t>SU INFLUENCIA NO ES ALGO DETERMINANTE…</a:t>
            </a:r>
            <a:endParaRPr lang="es-MX" sz="3200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4214810" y="1928802"/>
            <a:ext cx="5286412" cy="4495800"/>
          </a:xfrm>
        </p:spPr>
        <p:txBody>
          <a:bodyPr/>
          <a:lstStyle/>
          <a:p>
            <a:r>
              <a:rPr lang="es-MX" dirty="0" smtClean="0"/>
              <a:t>Desarrollar habilidades cognitivas</a:t>
            </a:r>
          </a:p>
          <a:p>
            <a:r>
              <a:rPr lang="es-MX" dirty="0" smtClean="0"/>
              <a:t>Discernir</a:t>
            </a:r>
          </a:p>
          <a:p>
            <a:r>
              <a:rPr lang="es-MX" dirty="0" smtClean="0"/>
              <a:t>Elegir entre lo que es útil</a:t>
            </a:r>
          </a:p>
          <a:p>
            <a:r>
              <a:rPr lang="es-MX" dirty="0" smtClean="0"/>
              <a:t>Ser críticos</a:t>
            </a:r>
          </a:p>
          <a:p>
            <a:endParaRPr lang="es-MX" dirty="0" smtClean="0"/>
          </a:p>
          <a:p>
            <a:endParaRPr lang="es-MX" dirty="0" smtClean="0"/>
          </a:p>
          <a:p>
            <a:endParaRPr lang="es-MX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3071810"/>
            <a:ext cx="2571768" cy="36242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3108" y="2928934"/>
            <a:ext cx="1357322" cy="12339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5 Llamada de nube"/>
          <p:cNvSpPr/>
          <p:nvPr/>
        </p:nvSpPr>
        <p:spPr>
          <a:xfrm>
            <a:off x="357158" y="2143116"/>
            <a:ext cx="857256" cy="571504"/>
          </a:xfrm>
          <a:prstGeom prst="cloudCallout">
            <a:avLst>
              <a:gd name="adj1" fmla="val 43697"/>
              <a:gd name="adj2" fmla="val 9403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7" name="6 CuadroTexto"/>
          <p:cNvSpPr txBox="1"/>
          <p:nvPr/>
        </p:nvSpPr>
        <p:spPr>
          <a:xfrm>
            <a:off x="2928926" y="5572140"/>
            <a:ext cx="571515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4000" b="1" dirty="0" smtClean="0">
                <a:solidFill>
                  <a:schemeClr val="accent2">
                    <a:lumMod val="75000"/>
                  </a:schemeClr>
                </a:solidFill>
              </a:rPr>
              <a:t>AUTONOMÍA MEDIÁTICA</a:t>
            </a:r>
            <a:endParaRPr lang="es-MX" sz="4000" b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b="1" dirty="0" smtClean="0"/>
              <a:t>AUTONOMÍA</a:t>
            </a:r>
            <a:endParaRPr lang="es-MX" b="1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1357290" y="1928802"/>
            <a:ext cx="7786710" cy="449580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s-MX" i="1" dirty="0" smtClean="0"/>
              <a:t>“Tendencia a que las personas, especialmente los jóvenes, se alejen o no se sientan identificadas por las instituciones y las formas tradicionales de comunicación de masas”</a:t>
            </a:r>
          </a:p>
          <a:p>
            <a:pPr algn="ctr">
              <a:buNone/>
            </a:pPr>
            <a:r>
              <a:rPr lang="es-MX" sz="2400" dirty="0" smtClean="0"/>
              <a:t>(</a:t>
            </a:r>
            <a:r>
              <a:rPr lang="es-MX" sz="2400" dirty="0" err="1" smtClean="0"/>
              <a:t>Castells</a:t>
            </a:r>
            <a:r>
              <a:rPr lang="es-MX" sz="2400" dirty="0" smtClean="0"/>
              <a:t>, 2009). </a:t>
            </a:r>
          </a:p>
          <a:p>
            <a:pPr algn="ctr">
              <a:buNone/>
            </a:pPr>
            <a:endParaRPr lang="es-MX" sz="2400" dirty="0" smtClean="0"/>
          </a:p>
          <a:p>
            <a:pPr>
              <a:buNone/>
            </a:pPr>
            <a:r>
              <a:rPr lang="es-MX" dirty="0" smtClean="0"/>
              <a:t/>
            </a:r>
            <a:br>
              <a:rPr lang="es-MX" dirty="0" smtClean="0"/>
            </a:br>
            <a:endParaRPr lang="es-MX" dirty="0"/>
          </a:p>
        </p:txBody>
      </p:sp>
      <p:sp>
        <p:nvSpPr>
          <p:cNvPr id="4" name="3 CuadroTexto"/>
          <p:cNvSpPr txBox="1"/>
          <p:nvPr/>
        </p:nvSpPr>
        <p:spPr>
          <a:xfrm>
            <a:off x="2000232" y="5187277"/>
            <a:ext cx="5715039" cy="1384995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MX" sz="2800" dirty="0" smtClean="0"/>
              <a:t>Principal herramienta para formarse una opinión responsable alejada de ser una mera influencia del entorno.</a:t>
            </a:r>
            <a:endParaRPr lang="es-MX" sz="2800" dirty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1785926"/>
            <a:ext cx="1411389" cy="18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b="1" dirty="0" smtClean="0"/>
              <a:t>LO QUE BUSCAMOS:</a:t>
            </a:r>
            <a:endParaRPr lang="es-MX" b="1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1357290" y="2857496"/>
            <a:ext cx="6715172" cy="3500462"/>
          </a:xfrm>
          <a:ln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ctr">
              <a:buNone/>
            </a:pPr>
            <a:r>
              <a:rPr lang="es-MX" sz="4400" b="1" dirty="0" smtClean="0">
                <a:solidFill>
                  <a:schemeClr val="bg1"/>
                </a:solidFill>
              </a:rPr>
              <a:t>Los Medios Masivos de Comunicación influyen en la formación de la Opinión Pública y ¿en qué medida lo hacen?</a:t>
            </a:r>
            <a:endParaRPr lang="es-MX" sz="4400" b="1" dirty="0">
              <a:solidFill>
                <a:schemeClr val="bg1"/>
              </a:solidFill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20540929">
            <a:off x="627704" y="138821"/>
            <a:ext cx="1072227" cy="1008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733901">
            <a:off x="7658165" y="208150"/>
            <a:ext cx="971416" cy="913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1 Título"/>
          <p:cNvSpPr txBox="1">
            <a:spLocks/>
          </p:cNvSpPr>
          <p:nvPr/>
        </p:nvSpPr>
        <p:spPr>
          <a:xfrm>
            <a:off x="714348" y="1795458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MX" sz="4400" noProof="0" dirty="0" smtClean="0">
                <a:latin typeface="+mj-lt"/>
                <a:ea typeface="+mj-ea"/>
                <a:cs typeface="+mj-cs"/>
              </a:rPr>
              <a:t>Saber si…</a:t>
            </a:r>
            <a:endParaRPr kumimoji="0" lang="es-MX" sz="440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s-MX" sz="3600" b="1" dirty="0" smtClean="0"/>
              <a:t>TEMA PRINCIPAL: </a:t>
            </a:r>
            <a:br>
              <a:rPr lang="es-MX" sz="3600" b="1" dirty="0" smtClean="0"/>
            </a:br>
            <a:r>
              <a:rPr lang="es-MX" sz="3600" b="1" dirty="0" smtClean="0"/>
              <a:t>CAMPAÑA PRESIDENCIAL</a:t>
            </a:r>
            <a:endParaRPr lang="es-MX" sz="3600" b="1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571472" y="2147910"/>
            <a:ext cx="8153400" cy="4495800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es-MX" sz="3200" b="1" dirty="0" smtClean="0">
                <a:solidFill>
                  <a:schemeClr val="accent2">
                    <a:lumMod val="75000"/>
                  </a:schemeClr>
                </a:solidFill>
              </a:rPr>
              <a:t>¿Cuál era la percepción que se tiene acerca de los candidatos?</a:t>
            </a:r>
          </a:p>
          <a:p>
            <a:pPr algn="ctr">
              <a:buNone/>
            </a:pPr>
            <a:endParaRPr lang="es-MX" sz="3200" b="1" dirty="0" smtClean="0"/>
          </a:p>
          <a:p>
            <a:pPr algn="ctr">
              <a:buNone/>
            </a:pPr>
            <a:r>
              <a:rPr lang="es-MX" sz="3200" b="1" dirty="0" smtClean="0">
                <a:solidFill>
                  <a:srgbClr val="00B050"/>
                </a:solidFill>
              </a:rPr>
              <a:t>¿Cómo se forma? </a:t>
            </a:r>
          </a:p>
          <a:p>
            <a:pPr algn="ctr">
              <a:buNone/>
            </a:pPr>
            <a:endParaRPr lang="es-MX" sz="3200" b="1" dirty="0" smtClean="0"/>
          </a:p>
          <a:p>
            <a:pPr algn="ctr">
              <a:buNone/>
            </a:pPr>
            <a:r>
              <a:rPr lang="es-MX" sz="3200" b="1" dirty="0" smtClean="0">
                <a:solidFill>
                  <a:srgbClr val="0070C0"/>
                </a:solidFill>
              </a:rPr>
              <a:t>¿Lo que se ve en los medios tiene alguna repercusión en la manera en la que se decidirá votar?</a:t>
            </a:r>
            <a:endParaRPr lang="es-MX" sz="3200" b="1" dirty="0">
              <a:solidFill>
                <a:srgbClr val="0070C0"/>
              </a:solidFill>
            </a:endParaRPr>
          </a:p>
        </p:txBody>
      </p:sp>
      <p:sp>
        <p:nvSpPr>
          <p:cNvPr id="4" name="3 CuadroTexto"/>
          <p:cNvSpPr txBox="1"/>
          <p:nvPr/>
        </p:nvSpPr>
        <p:spPr>
          <a:xfrm>
            <a:off x="3857620" y="1643050"/>
            <a:ext cx="169860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400" dirty="0" smtClean="0"/>
              <a:t>Averiguar…</a:t>
            </a:r>
            <a:endParaRPr lang="es-MX" sz="24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s-MX" sz="3600" b="1" dirty="0" smtClean="0"/>
              <a:t>TEMA PRINCIPAL: </a:t>
            </a:r>
            <a:br>
              <a:rPr lang="es-MX" sz="3600" b="1" dirty="0" smtClean="0"/>
            </a:br>
            <a:r>
              <a:rPr lang="es-MX" sz="3600" b="1" dirty="0" smtClean="0"/>
              <a:t>CAMPAÑA PRESIDENCIAL</a:t>
            </a:r>
            <a:endParaRPr lang="es-MX" sz="3600" b="1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571472" y="1785926"/>
            <a:ext cx="8153400" cy="4495800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es-MX" sz="3200" b="1" dirty="0" smtClean="0">
                <a:solidFill>
                  <a:schemeClr val="accent1">
                    <a:lumMod val="75000"/>
                  </a:schemeClr>
                </a:solidFill>
              </a:rPr>
              <a:t>¿Cuáles eran los principales medios que se consumían?</a:t>
            </a:r>
          </a:p>
          <a:p>
            <a:pPr algn="ctr">
              <a:buNone/>
            </a:pPr>
            <a:endParaRPr lang="es-MX" sz="3200" b="1" dirty="0" smtClean="0"/>
          </a:p>
          <a:p>
            <a:pPr algn="ctr">
              <a:buNone/>
            </a:pPr>
            <a:r>
              <a:rPr lang="es-MX" sz="3200" b="1" dirty="0" smtClean="0">
                <a:solidFill>
                  <a:srgbClr val="00B050"/>
                </a:solidFill>
              </a:rPr>
              <a:t>¿Cómo se elegían estos?</a:t>
            </a:r>
          </a:p>
          <a:p>
            <a:pPr algn="ctr">
              <a:buNone/>
            </a:pPr>
            <a:endParaRPr lang="es-MX" sz="3200" b="1" dirty="0" smtClean="0"/>
          </a:p>
          <a:p>
            <a:pPr algn="ctr">
              <a:buNone/>
            </a:pPr>
            <a:r>
              <a:rPr lang="es-MX" sz="3200" b="1" dirty="0" smtClean="0">
                <a:solidFill>
                  <a:schemeClr val="accent2">
                    <a:lumMod val="75000"/>
                  </a:schemeClr>
                </a:solidFill>
              </a:rPr>
              <a:t>Influencia que los mismos tenían en sus decisiones, en este caso, la percepción de los futuros candidatos a la presidencia. </a:t>
            </a:r>
            <a:endParaRPr lang="es-MX" sz="3200" b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Intermedio">
  <a:themeElements>
    <a:clrScheme name="Intermedio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Intermedio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Intermedio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274</TotalTime>
  <Words>977</Words>
  <Application>Microsoft Macintosh PowerPoint</Application>
  <PresentationFormat>Presentación en pantalla (4:3)</PresentationFormat>
  <Paragraphs>135</Paragraphs>
  <Slides>31</Slides>
  <Notes>2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31</vt:i4>
      </vt:variant>
    </vt:vector>
  </HeadingPairs>
  <TitlesOfParts>
    <vt:vector size="32" baseType="lpstr">
      <vt:lpstr>Intermedio</vt:lpstr>
      <vt:lpstr>Captación de nivel de autonomía mediática dentro de la población estudiantil y docentes de la ucem</vt:lpstr>
      <vt:lpstr>INTRODUCCIÓN</vt:lpstr>
      <vt:lpstr>INTRODUCCIÓN</vt:lpstr>
      <vt:lpstr>LOS MEDIOS…</vt:lpstr>
      <vt:lpstr>SU INFLUENCIA NO ES ALGO DETERMINANTE…</vt:lpstr>
      <vt:lpstr>AUTONOMÍA</vt:lpstr>
      <vt:lpstr>LO QUE BUSCAMOS:</vt:lpstr>
      <vt:lpstr>TEMA PRINCIPAL:  CAMPAÑA PRESIDENCIAL</vt:lpstr>
      <vt:lpstr>TEMA PRINCIPAL:  CAMPAÑA PRESIDENCIAL</vt:lpstr>
      <vt:lpstr>Muestra representativa</vt:lpstr>
      <vt:lpstr>MUESTRA REPRESENTATIVA</vt:lpstr>
      <vt:lpstr>RESULTADOS</vt:lpstr>
      <vt:lpstr>1. MEDIO PREDILECTO</vt:lpstr>
      <vt:lpstr>Presentación de PowerPoint</vt:lpstr>
      <vt:lpstr>2. FRAMING Y PRIMING</vt:lpstr>
      <vt:lpstr>FRAMING                  PRIMING</vt:lpstr>
      <vt:lpstr> 2. FRIMING Y PRIMING</vt:lpstr>
      <vt:lpstr>2. FRAMING Y PRIMING</vt:lpstr>
      <vt:lpstr>Presentación de PowerPoint</vt:lpstr>
      <vt:lpstr>3. AUTONOMÍA MEDIÁTICA</vt:lpstr>
      <vt:lpstr>3. AUTONOMÍA MEDIÁTICA</vt:lpstr>
      <vt:lpstr>4. CONOCIMIENTO AUTÓNOMO</vt:lpstr>
      <vt:lpstr>FRAMING Y PRAMING EN CANDIDATURAS</vt:lpstr>
      <vt:lpstr>Candidatura PRD</vt:lpstr>
      <vt:lpstr>Candidatura PRI</vt:lpstr>
      <vt:lpstr>Comparando con la encuesta…</vt:lpstr>
      <vt:lpstr>Presentación de PowerPoint</vt:lpstr>
      <vt:lpstr>CONCLUSIONES</vt:lpstr>
      <vt:lpstr>CONCLUSIONES</vt:lpstr>
      <vt:lpstr>CONCLUSIONES</vt:lpstr>
      <vt:lpstr>MUCHAS GRACIAS POR SU ATENCIÓN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Captación de nivel de autonomía mediática dentro de la población estudiantil y docentes de la ucem</dc:title>
  <dc:creator>Lorena</dc:creator>
  <cp:lastModifiedBy>RECEPCION CENTRO DE MEDIOS</cp:lastModifiedBy>
  <cp:revision>11</cp:revision>
  <dcterms:created xsi:type="dcterms:W3CDTF">2011-12-01T05:14:44Z</dcterms:created>
  <dcterms:modified xsi:type="dcterms:W3CDTF">2011-12-01T14:36:41Z</dcterms:modified>
</cp:coreProperties>
</file>